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23" r:id="rId2"/>
    <p:sldId id="424" r:id="rId3"/>
    <p:sldId id="425" r:id="rId4"/>
    <p:sldId id="390" r:id="rId5"/>
    <p:sldId id="429" r:id="rId6"/>
    <p:sldId id="430" r:id="rId7"/>
    <p:sldId id="431" r:id="rId8"/>
    <p:sldId id="432" r:id="rId9"/>
    <p:sldId id="469" r:id="rId10"/>
    <p:sldId id="433" r:id="rId11"/>
    <p:sldId id="434" r:id="rId12"/>
    <p:sldId id="436" r:id="rId13"/>
    <p:sldId id="440" r:id="rId14"/>
    <p:sldId id="439" r:id="rId15"/>
    <p:sldId id="441" r:id="rId16"/>
    <p:sldId id="442" r:id="rId17"/>
    <p:sldId id="470" r:id="rId18"/>
    <p:sldId id="443" r:id="rId19"/>
    <p:sldId id="471" r:id="rId20"/>
    <p:sldId id="472" r:id="rId21"/>
    <p:sldId id="444" r:id="rId22"/>
    <p:sldId id="445" r:id="rId23"/>
    <p:sldId id="446" r:id="rId24"/>
    <p:sldId id="448" r:id="rId25"/>
    <p:sldId id="447" r:id="rId26"/>
    <p:sldId id="449" r:id="rId27"/>
    <p:sldId id="452" r:id="rId28"/>
    <p:sldId id="453" r:id="rId29"/>
    <p:sldId id="454" r:id="rId30"/>
    <p:sldId id="455" r:id="rId31"/>
    <p:sldId id="456" r:id="rId32"/>
    <p:sldId id="458" r:id="rId33"/>
    <p:sldId id="459" r:id="rId34"/>
    <p:sldId id="460" r:id="rId35"/>
    <p:sldId id="461" r:id="rId36"/>
    <p:sldId id="473" r:id="rId37"/>
    <p:sldId id="474" r:id="rId38"/>
    <p:sldId id="462" r:id="rId39"/>
    <p:sldId id="463" r:id="rId40"/>
    <p:sldId id="464" r:id="rId41"/>
    <p:sldId id="465" r:id="rId42"/>
    <p:sldId id="466" r:id="rId43"/>
    <p:sldId id="467" r:id="rId44"/>
    <p:sldId id="468" r:id="rId45"/>
    <p:sldId id="479" r:id="rId46"/>
    <p:sldId id="480" r:id="rId47"/>
    <p:sldId id="481" r:id="rId48"/>
    <p:sldId id="478" r:id="rId49"/>
    <p:sldId id="384" r:id="rId50"/>
    <p:sldId id="386" r:id="rId5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C07"/>
    <a:srgbClr val="FFFF00"/>
    <a:srgbClr val="FFFF66"/>
    <a:srgbClr val="144698"/>
    <a:srgbClr val="F0D510"/>
    <a:srgbClr val="0E3B9E"/>
    <a:srgbClr val="152197"/>
    <a:srgbClr val="102464"/>
    <a:srgbClr val="0228A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4" autoAdjust="0"/>
    <p:restoredTop sz="54839" autoAdjust="0"/>
  </p:normalViewPr>
  <p:slideViewPr>
    <p:cSldViewPr>
      <p:cViewPr varScale="1">
        <p:scale>
          <a:sx n="116" d="100"/>
          <a:sy n="116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9653-9079-41CE-9358-3DC10044A8D5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42F7-AD29-42D1-8BFF-72781657DD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95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26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76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88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5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4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56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46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68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0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29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022E-9000-48BE-B867-7EA07DB6D7C8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4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55" y="3934306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400632" y="4698442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03" y="1766048"/>
            <a:ext cx="2974478" cy="31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80" y="6486722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362132" y="4993135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8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똑같은 거 아닌가</a:t>
            </a:r>
            <a:r>
              <a:rPr lang="en-US" altLang="ko-KR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?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?…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3568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1959728" y="1628800"/>
            <a:ext cx="7056784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이에게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칠판이 잘 안 보인다고 짜증을 냈을 때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기분은 어땠을까요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마음을 색깔로 나타내어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5122" name="Picture 2" descr="E:\졸업작품\똑같은거아닌가_도록용자료\스틸이미지\똑같은거아닌가_스틸이미지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399926" cy="19124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 4"/>
          <p:cNvSpPr/>
          <p:nvPr/>
        </p:nvSpPr>
        <p:spPr>
          <a:xfrm>
            <a:off x="1835696" y="3212976"/>
            <a:ext cx="3024336" cy="302433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12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698833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눈이 많이 좋지 않은 우리 반 친구들을 위해 학급에서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할 수 있는 일은 무엇일까요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내가 할 수 있는 일을 찾아 색칠해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2411760" y="2780928"/>
            <a:ext cx="6151463" cy="3744416"/>
            <a:chOff x="2411760" y="2780928"/>
            <a:chExt cx="6151463" cy="3744416"/>
          </a:xfrm>
        </p:grpSpPr>
        <p:sp>
          <p:nvSpPr>
            <p:cNvPr id="40" name="직사각형 39"/>
            <p:cNvSpPr/>
            <p:nvPr/>
          </p:nvSpPr>
          <p:spPr>
            <a:xfrm>
              <a:off x="2411760" y="2780928"/>
              <a:ext cx="6120680" cy="3744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" name="하트 1"/>
            <p:cNvSpPr/>
            <p:nvPr/>
          </p:nvSpPr>
          <p:spPr>
            <a:xfrm>
              <a:off x="3374877" y="2830594"/>
              <a:ext cx="3933427" cy="3497614"/>
            </a:xfrm>
            <a:prstGeom prst="hear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4" name="직선 연결선 3"/>
            <p:cNvCxnSpPr/>
            <p:nvPr/>
          </p:nvCxnSpPr>
          <p:spPr>
            <a:xfrm>
              <a:off x="4051782" y="2924944"/>
              <a:ext cx="1204294" cy="2300056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 flipV="1">
              <a:off x="4427984" y="4325438"/>
              <a:ext cx="2808312" cy="1269605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V="1">
              <a:off x="5615071" y="2924944"/>
              <a:ext cx="541105" cy="2106234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490916" y="3068960"/>
              <a:ext cx="885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친구를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놀린다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62075" y="4600873"/>
              <a:ext cx="1370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친구가 참여할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수 있는 운동을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함께 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087" y="397361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친구의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안경이나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확대경을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함부로 만진다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44008" y="3802217"/>
              <a:ext cx="132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rgbClr val="144698"/>
                  </a:solidFill>
                </a:rPr>
                <a:t>내 </a:t>
              </a:r>
              <a:r>
                <a:rPr lang="ko-KR" altLang="en-US" sz="1200" b="1" dirty="0" err="1" smtClean="0">
                  <a:solidFill>
                    <a:srgbClr val="144698"/>
                  </a:solidFill>
                </a:rPr>
                <a:t>알림장을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rgbClr val="144698"/>
                  </a:solidFill>
                </a:rPr>
                <a:t>보여준다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04900" y="3551731"/>
              <a:ext cx="1458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교실에서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물건을 </a:t>
              </a:r>
              <a:endParaRPr lang="en-US" altLang="ko-KR" sz="1200" b="1" dirty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던지지 않는다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91446" y="5415607"/>
              <a:ext cx="1805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rgbClr val="144698"/>
                  </a:solidFill>
                </a:rPr>
                <a:t>칠판과 가까운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rgbClr val="144698"/>
                  </a:solidFill>
                </a:rPr>
                <a:t>자리를 양보한다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83768" y="5676555"/>
              <a:ext cx="19794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 스스로 보고 쓰도록 책을 보여주지 않는다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89349" y="4389109"/>
              <a:ext cx="1146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친구에게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맨 뒷자리를 양보한다</a:t>
              </a:r>
              <a:r>
                <a:rPr lang="en-US" altLang="ko-KR" sz="1200" b="1" dirty="0">
                  <a:solidFill>
                    <a:srgbClr val="144698"/>
                  </a:solidFill>
                </a:rPr>
                <a:t>.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72200" y="5718563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친구가 넘어질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수 있으니 싫다고 해도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손을 꼭 잡아준다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02780" y="3428641"/>
              <a:ext cx="1098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칠판 내용을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말로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조용히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설명해준다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cxnSp>
          <p:nvCxnSpPr>
            <p:cNvPr id="44" name="직선 연결선 43"/>
            <p:cNvCxnSpPr/>
            <p:nvPr/>
          </p:nvCxnSpPr>
          <p:spPr>
            <a:xfrm flipV="1">
              <a:off x="3635896" y="4198062"/>
              <a:ext cx="1080120" cy="455074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 flipH="1" flipV="1">
              <a:off x="2411760" y="3874896"/>
              <a:ext cx="947592" cy="323166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flipH="1">
              <a:off x="2411760" y="5225000"/>
              <a:ext cx="1640022" cy="262730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 flipH="1" flipV="1">
              <a:off x="6948264" y="4960240"/>
              <a:ext cx="1584176" cy="527490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>
              <a:endCxn id="40" idx="0"/>
            </p:cNvCxnSpPr>
            <p:nvPr/>
          </p:nvCxnSpPr>
          <p:spPr>
            <a:xfrm flipH="1" flipV="1">
              <a:off x="5472100" y="2780928"/>
              <a:ext cx="71486" cy="518864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5796500" y="6041728"/>
              <a:ext cx="89123" cy="483616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86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똑같은 거 아닌가</a:t>
            </a:r>
            <a:r>
              <a:rPr lang="en-US" altLang="ko-KR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?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1427667" y="4962753"/>
            <a:ext cx="716928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accent1"/>
                </a:solidFill>
                <a:latin typeface="+mn-ea"/>
                <a:ea typeface="+mn-ea"/>
              </a:rPr>
              <a:t>이와</a:t>
            </a:r>
            <a:r>
              <a:rPr lang="ko-KR" altLang="en-US" sz="2800" b="1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이는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이 문제를 어떻게 해결할 수 있을까요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?  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1597936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err="1" smtClean="0">
                  <a:solidFill>
                    <a:schemeClr val="tx2"/>
                  </a:solidFill>
                </a:rPr>
                <a:t>소을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2137806" y="2016416"/>
            <a:ext cx="700428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이는 시력이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매우 좋지 않은 친구입니다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안경을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써도 잘 보이지 않아서 키는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크지만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교실 앞자리에 앉게 되었습니다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1954558" y="3207409"/>
            <a:ext cx="1171378" cy="1152128"/>
            <a:chOff x="3203848" y="4221088"/>
            <a:chExt cx="1171378" cy="1152128"/>
          </a:xfrm>
        </p:grpSpPr>
        <p:sp>
          <p:nvSpPr>
            <p:cNvPr id="23" name="타원 22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민국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제목 1"/>
          <p:cNvSpPr txBox="1">
            <a:spLocks/>
          </p:cNvSpPr>
          <p:nvPr/>
        </p:nvSpPr>
        <p:spPr>
          <a:xfrm>
            <a:off x="347799" y="3491654"/>
            <a:ext cx="1939583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뒤에 앉은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3157809" y="3558627"/>
            <a:ext cx="513181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이는 키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큰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때문에 칠판이 보이지 않아 짜증이 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336805" y="1979737"/>
            <a:ext cx="706803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4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학년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21" name="Picture 2" descr="E:\졸업작품\똑같은거아닌가_도록용자료\스틸이미지\똑같은거아닌가_스틸이미지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315401"/>
            <a:ext cx="3399926" cy="19124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25" grpId="0"/>
      <p:bldP spid="26" grpId="0" build="p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왜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소을이에게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화가 났나요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?? 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안경도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쓰고 있고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키도 큰데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왜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맨 앞자리에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앉게 되었나요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338793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무엇을 사용하여 책을 읽나요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627784" y="3284984"/>
            <a:ext cx="5112568" cy="1833239"/>
            <a:chOff x="2627784" y="3284984"/>
            <a:chExt cx="5112568" cy="1833239"/>
          </a:xfrm>
        </p:grpSpPr>
        <p:pic>
          <p:nvPicPr>
            <p:cNvPr id="3074" name="Picture 2" descr="E:\졸업작품\교육용교재\이미지\noname01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284984"/>
              <a:ext cx="3181209" cy="183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5940152" y="4085100"/>
              <a:ext cx="477559" cy="467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588224" y="4085100"/>
              <a:ext cx="477559" cy="467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236296" y="4085100"/>
              <a:ext cx="477559" cy="467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187043" y="4005064"/>
              <a:ext cx="553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/>
                <a:t>경</a:t>
              </a:r>
              <a:endParaRPr lang="ko-KR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593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요술안경이 있으면 무엇을 하고 싶다고 하였나요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55919"/>
            <a:ext cx="568863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8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어떤 일을 통해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소을이의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마음을 이해할 수 있었나요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55919"/>
            <a:ext cx="568863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2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졸업작품\똑같은거아닌가_도록용자료\스틸이미지\똑같은거아닌가_스틸이미지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67" y="2590380"/>
            <a:ext cx="4611213" cy="25938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611560" y="2570356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659089" cy="17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92310" y="2831966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46980" y="5229200"/>
            <a:ext cx="3240361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똑같은 거 아닌가</a:t>
            </a:r>
            <a:r>
              <a:rPr lang="en-US" altLang="ko-KR" sz="2000" b="1" dirty="0" smtClean="0">
                <a:solidFill>
                  <a:srgbClr val="144698"/>
                </a:solidFill>
              </a:rPr>
              <a:t>?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되어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소을이에게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미안한 마음을 전하는 편지를 써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6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691680" y="2636912"/>
            <a:ext cx="6847834" cy="3709385"/>
            <a:chOff x="1691680" y="2636912"/>
            <a:chExt cx="6847834" cy="3709385"/>
          </a:xfrm>
        </p:grpSpPr>
        <p:sp>
          <p:nvSpPr>
            <p:cNvPr id="24" name="직사각형 23"/>
            <p:cNvSpPr/>
            <p:nvPr/>
          </p:nvSpPr>
          <p:spPr>
            <a:xfrm>
              <a:off x="1691680" y="2636912"/>
              <a:ext cx="6847834" cy="3709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6146" name="Picture 2" descr="D:\0사용자(삭제금지)\daum\PotPlayer\Capture\[졸업작품 마감] 21119038 이경은.mov_20151229_064625.90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3" r="21494"/>
            <a:stretch/>
          </p:blipFill>
          <p:spPr bwMode="auto">
            <a:xfrm>
              <a:off x="1964636" y="3315384"/>
              <a:ext cx="2096223" cy="235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444059" y="2803517"/>
              <a:ext cx="1343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err="1" smtClean="0">
                  <a:solidFill>
                    <a:srgbClr val="144698"/>
                  </a:solidFill>
                </a:rPr>
                <a:t>소을아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4" name="직선 연결선 3"/>
            <p:cNvCxnSpPr/>
            <p:nvPr/>
          </p:nvCxnSpPr>
          <p:spPr>
            <a:xfrm>
              <a:off x="4572000" y="3501008"/>
              <a:ext cx="36004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4572000" y="3947458"/>
              <a:ext cx="36004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572000" y="4393908"/>
              <a:ext cx="36004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572000" y="4840358"/>
              <a:ext cx="36004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4572000" y="5286808"/>
              <a:ext cx="36004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4572000" y="5733256"/>
              <a:ext cx="36004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56714" y="5826750"/>
              <a:ext cx="1343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600" b="1" dirty="0" smtClean="0">
                  <a:solidFill>
                    <a:srgbClr val="144698"/>
                  </a:solidFill>
                </a:rPr>
                <a:t>민국이가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2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똑같은 거 아닌가</a:t>
            </a:r>
            <a:r>
              <a:rPr lang="en-US" altLang="ko-KR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?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412776"/>
            <a:ext cx="6698833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시력이 좋지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않은</a:t>
            </a:r>
            <a:r>
              <a:rPr lang="ko-KR" altLang="en-US" sz="20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안경을 써도 글자나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그림이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안보입니다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소을이가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되어 아래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사진의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글자와 그림을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적어보세요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7173" name="Picture 5" descr="E:\졸업작품\교육용교재\이미지\ㄹㄹㄹ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24" y="4441507"/>
            <a:ext cx="2304256" cy="154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3851920" y="2566711"/>
            <a:ext cx="1152128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582872" y="2566711"/>
            <a:ext cx="1152128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851920" y="4455475"/>
            <a:ext cx="1152128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582872" y="4431539"/>
            <a:ext cx="1152128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/>
          <a:stretch/>
        </p:blipFill>
        <p:spPr>
          <a:xfrm>
            <a:off x="1403648" y="2566711"/>
            <a:ext cx="2334461" cy="15121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r="6989"/>
          <a:stretch/>
        </p:blipFill>
        <p:spPr>
          <a:xfrm>
            <a:off x="5147524" y="2564904"/>
            <a:ext cx="2304256" cy="15139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3" t="12293" r="14682" b="11390"/>
          <a:stretch/>
        </p:blipFill>
        <p:spPr>
          <a:xfrm>
            <a:off x="1403648" y="4455475"/>
            <a:ext cx="2334461" cy="1540103"/>
          </a:xfrm>
          <a:prstGeom prst="rect">
            <a:avLst/>
          </a:prstGeom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1252558" y="6113291"/>
            <a:ext cx="6698833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소을이의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불편함을 느꼈나요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느낌을 옆 친구와 이야기해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6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내가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이라면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안 보인다고 짜증을 내는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민국이에게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어떻게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말하면 좋을까요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194" name="Picture 2" descr="D:\0사용자(삭제금지)\daum\PotPlayer\Capture\[졸업작품 마감] 21119038 이경은.mov_20151229_065417.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9" r="1176"/>
          <a:stretch/>
        </p:blipFill>
        <p:spPr bwMode="auto">
          <a:xfrm>
            <a:off x="1907704" y="3645024"/>
            <a:ext cx="1856230" cy="24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사각형 설명선 1"/>
          <p:cNvSpPr/>
          <p:nvPr/>
        </p:nvSpPr>
        <p:spPr>
          <a:xfrm>
            <a:off x="4067944" y="2852936"/>
            <a:ext cx="4320480" cy="2376264"/>
          </a:xfrm>
          <a:prstGeom prst="wedgeRoundRectCallout">
            <a:avLst>
              <a:gd name="adj1" fmla="val -35324"/>
              <a:gd name="adj2" fmla="val 6288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044646" y="1349609"/>
            <a:ext cx="6806337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이처럼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시력이 매우 좋지 않은 우리 반 친구를 위해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학급에서 할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수 있는 일은 무엇일까요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내가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할 수 있는 일을 찾아 색칠해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777025" y="1336044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157912" y="2780928"/>
            <a:ext cx="6357436" cy="3744416"/>
            <a:chOff x="2411760" y="2780928"/>
            <a:chExt cx="6357436" cy="3744416"/>
          </a:xfrm>
        </p:grpSpPr>
        <p:sp>
          <p:nvSpPr>
            <p:cNvPr id="19" name="직사각형 18"/>
            <p:cNvSpPr/>
            <p:nvPr/>
          </p:nvSpPr>
          <p:spPr>
            <a:xfrm>
              <a:off x="2411760" y="2780928"/>
              <a:ext cx="6120680" cy="3744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0" name="하트 19"/>
            <p:cNvSpPr/>
            <p:nvPr/>
          </p:nvSpPr>
          <p:spPr>
            <a:xfrm>
              <a:off x="3374877" y="2830594"/>
              <a:ext cx="3933427" cy="3497614"/>
            </a:xfrm>
            <a:prstGeom prst="hear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4175956" y="2924944"/>
              <a:ext cx="1080120" cy="2300056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4427984" y="4325438"/>
              <a:ext cx="2808312" cy="1269605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V="1">
              <a:off x="5615071" y="2924944"/>
              <a:ext cx="541105" cy="2106234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490916" y="3068960"/>
              <a:ext cx="885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친구를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놀린다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21897" y="4582869"/>
              <a:ext cx="1154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칠판 내용을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말로 조용히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설명 해준다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08304" y="2884293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친구의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안경이나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확대경을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함부로 만진다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4008" y="3802217"/>
              <a:ext cx="1323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rgbClr val="144698"/>
                  </a:solidFill>
                </a:rPr>
                <a:t>내 </a:t>
              </a:r>
              <a:r>
                <a:rPr lang="ko-KR" altLang="en-US" sz="1200" b="1" dirty="0" err="1" smtClean="0">
                  <a:solidFill>
                    <a:srgbClr val="144698"/>
                  </a:solidFill>
                </a:rPr>
                <a:t>알림장을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rgbClr val="144698"/>
                  </a:solidFill>
                </a:rPr>
                <a:t>보여준다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41998" y="3438777"/>
              <a:ext cx="15121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친구가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부딪히지 않도록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쉬는 시간에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의자를 밀어 넣어 놓는다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36530" y="5472804"/>
              <a:ext cx="1769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rgbClr val="144698"/>
                  </a:solidFill>
                </a:rPr>
                <a:t>칠판과 가까운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rgbClr val="144698"/>
                  </a:solidFill>
                </a:rPr>
                <a:t> 자리를 양보한다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09406" y="5703639"/>
              <a:ext cx="19794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 스스로 보고 쓰도록 책을 보여주지 않는다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89348" y="4438853"/>
              <a:ext cx="1002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친구에게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맨 뒷자리를 양보한다</a:t>
              </a:r>
              <a:r>
                <a:rPr lang="en-US" altLang="ko-KR" sz="1200" b="1" dirty="0">
                  <a:solidFill>
                    <a:srgbClr val="144698"/>
                  </a:solidFill>
                </a:rPr>
                <a:t>.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72200" y="5718563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친구가 넘어질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수 있으니 싫다고 해도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손을 꼭 잡아준다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27856" y="3285979"/>
              <a:ext cx="13430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친구가 밟고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넘어지지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않도록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바닥에 있는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물건을 치운다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cxnSp>
          <p:nvCxnSpPr>
            <p:cNvPr id="35" name="직선 연결선 34"/>
            <p:cNvCxnSpPr/>
            <p:nvPr/>
          </p:nvCxnSpPr>
          <p:spPr>
            <a:xfrm flipV="1">
              <a:off x="3635896" y="4198062"/>
              <a:ext cx="1152128" cy="455074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H="1" flipV="1">
              <a:off x="2411760" y="3874896"/>
              <a:ext cx="947592" cy="323166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flipH="1">
              <a:off x="2411760" y="5225000"/>
              <a:ext cx="1640022" cy="262730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flipH="1" flipV="1">
              <a:off x="6876256" y="4960240"/>
              <a:ext cx="1656184" cy="527490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>
              <a:endCxn id="19" idx="0"/>
            </p:cNvCxnSpPr>
            <p:nvPr/>
          </p:nvCxnSpPr>
          <p:spPr>
            <a:xfrm flipH="1" flipV="1">
              <a:off x="5472100" y="2780928"/>
              <a:ext cx="71486" cy="518864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5796500" y="6041728"/>
              <a:ext cx="89123" cy="483616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329036" y="4221088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친구는 운동을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하기 힘드니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교실을 혼자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지키도록 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cxnSp>
          <p:nvCxnSpPr>
            <p:cNvPr id="42" name="직선 연결선 41"/>
            <p:cNvCxnSpPr/>
            <p:nvPr/>
          </p:nvCxnSpPr>
          <p:spPr>
            <a:xfrm flipV="1">
              <a:off x="7308304" y="3802218"/>
              <a:ext cx="1224136" cy="234261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6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806337" cy="8756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</a:rPr>
              <a:t>이처럼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시력이 매우 좋지 않은 친구가 교실에서 이동할 때에 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도울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수 있는 방법을 생각해보고 알맞은 것에 ○표 해봅시다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6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230408" y="2780928"/>
            <a:ext cx="6446048" cy="585646"/>
            <a:chOff x="2230408" y="2780928"/>
            <a:chExt cx="6446048" cy="585646"/>
          </a:xfrm>
        </p:grpSpPr>
        <p:sp>
          <p:nvSpPr>
            <p:cNvPr id="35" name="직사각형 34"/>
            <p:cNvSpPr/>
            <p:nvPr/>
          </p:nvSpPr>
          <p:spPr>
            <a:xfrm>
              <a:off x="2230408" y="2780928"/>
              <a:ext cx="4069784" cy="5856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37663" y="2812141"/>
              <a:ext cx="3610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/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교실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안을 걷는데 방해되는 </a:t>
              </a:r>
              <a:r>
                <a:rPr lang="ko-KR" altLang="en-US" sz="1400" b="1" dirty="0" err="1" smtClean="0">
                  <a:solidFill>
                    <a:srgbClr val="144698"/>
                  </a:solidFill>
                </a:rPr>
                <a:t>물건이나위험한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물건이 없도록 정돈한다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04248" y="2889085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144698"/>
                  </a:solidFill>
                </a:rPr>
                <a:t>예  </a:t>
              </a:r>
              <a:r>
                <a:rPr lang="en-US" altLang="ko-KR" b="1" dirty="0" smtClean="0">
                  <a:solidFill>
                    <a:srgbClr val="144698"/>
                  </a:solidFill>
                </a:rPr>
                <a:t>/  </a:t>
              </a:r>
              <a:r>
                <a:rPr lang="ko-KR" altLang="en-US" b="1" dirty="0" smtClean="0">
                  <a:solidFill>
                    <a:srgbClr val="144698"/>
                  </a:solidFill>
                </a:rPr>
                <a:t>아니오</a:t>
              </a:r>
              <a:endParaRPr lang="en-US" altLang="ko-KR" b="1" dirty="0" smtClean="0">
                <a:solidFill>
                  <a:srgbClr val="144698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230408" y="3491426"/>
            <a:ext cx="6446048" cy="585646"/>
            <a:chOff x="2230408" y="3491426"/>
            <a:chExt cx="6446048" cy="585646"/>
          </a:xfrm>
        </p:grpSpPr>
        <p:sp>
          <p:nvSpPr>
            <p:cNvPr id="38" name="직사각형 37"/>
            <p:cNvSpPr/>
            <p:nvPr/>
          </p:nvSpPr>
          <p:spPr>
            <a:xfrm>
              <a:off x="2230408" y="3491426"/>
              <a:ext cx="4069784" cy="5856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37663" y="3522639"/>
              <a:ext cx="3610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2"/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어느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정도는 볼 수 있으므로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말로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안내하지는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않는다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04248" y="359958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144698"/>
                  </a:solidFill>
                </a:rPr>
                <a:t>예  </a:t>
              </a:r>
              <a:r>
                <a:rPr lang="en-US" altLang="ko-KR" b="1" dirty="0" smtClean="0">
                  <a:solidFill>
                    <a:srgbClr val="144698"/>
                  </a:solidFill>
                </a:rPr>
                <a:t>/  </a:t>
              </a:r>
              <a:r>
                <a:rPr lang="ko-KR" altLang="en-US" b="1" dirty="0" smtClean="0">
                  <a:solidFill>
                    <a:srgbClr val="144698"/>
                  </a:solidFill>
                </a:rPr>
                <a:t>아니오</a:t>
              </a:r>
              <a:endParaRPr lang="en-US" altLang="ko-KR" b="1" dirty="0" smtClean="0">
                <a:solidFill>
                  <a:srgbClr val="144698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230408" y="4211506"/>
            <a:ext cx="6446048" cy="585646"/>
            <a:chOff x="2230408" y="4211506"/>
            <a:chExt cx="6446048" cy="585646"/>
          </a:xfrm>
        </p:grpSpPr>
        <p:sp>
          <p:nvSpPr>
            <p:cNvPr id="41" name="직사각형 40"/>
            <p:cNvSpPr/>
            <p:nvPr/>
          </p:nvSpPr>
          <p:spPr>
            <a:xfrm>
              <a:off x="2230408" y="4211506"/>
              <a:ext cx="4069784" cy="5856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37663" y="4242719"/>
              <a:ext cx="3610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3"/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친구가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부딪히지 않도록 쉬는 </a:t>
              </a:r>
              <a:r>
                <a:rPr lang="ko-KR" altLang="en-US" sz="1400" b="1" dirty="0" err="1" smtClean="0">
                  <a:solidFill>
                    <a:srgbClr val="144698"/>
                  </a:solidFill>
                </a:rPr>
                <a:t>시간에책상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안쪽으로 의자를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밀어 넣어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둔다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04248" y="431966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144698"/>
                  </a:solidFill>
                </a:rPr>
                <a:t>예  </a:t>
              </a:r>
              <a:r>
                <a:rPr lang="en-US" altLang="ko-KR" b="1" dirty="0" smtClean="0">
                  <a:solidFill>
                    <a:srgbClr val="144698"/>
                  </a:solidFill>
                </a:rPr>
                <a:t>/  </a:t>
              </a:r>
              <a:r>
                <a:rPr lang="ko-KR" altLang="en-US" b="1" dirty="0" smtClean="0">
                  <a:solidFill>
                    <a:srgbClr val="144698"/>
                  </a:solidFill>
                </a:rPr>
                <a:t>아니오</a:t>
              </a:r>
              <a:endParaRPr lang="en-US" altLang="ko-KR" b="1" dirty="0" smtClean="0">
                <a:solidFill>
                  <a:srgbClr val="144698"/>
                </a:solidFill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230408" y="4931586"/>
            <a:ext cx="6446048" cy="585646"/>
            <a:chOff x="2230408" y="4931586"/>
            <a:chExt cx="6446048" cy="585646"/>
          </a:xfrm>
        </p:grpSpPr>
        <p:sp>
          <p:nvSpPr>
            <p:cNvPr id="44" name="직사각형 43"/>
            <p:cNvSpPr/>
            <p:nvPr/>
          </p:nvSpPr>
          <p:spPr>
            <a:xfrm>
              <a:off x="2230408" y="4931586"/>
              <a:ext cx="4069784" cy="5856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37663" y="4962799"/>
              <a:ext cx="3962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4"/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친구가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걷는데 위험할 수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있으니 학교에서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생활하는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동안 항상 손을 잡아준다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04248" y="503974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144698"/>
                  </a:solidFill>
                </a:rPr>
                <a:t>예  </a:t>
              </a:r>
              <a:r>
                <a:rPr lang="en-US" altLang="ko-KR" b="1" dirty="0" smtClean="0">
                  <a:solidFill>
                    <a:srgbClr val="144698"/>
                  </a:solidFill>
                </a:rPr>
                <a:t>/  </a:t>
              </a:r>
              <a:r>
                <a:rPr lang="ko-KR" altLang="en-US" b="1" dirty="0" smtClean="0">
                  <a:solidFill>
                    <a:srgbClr val="144698"/>
                  </a:solidFill>
                </a:rPr>
                <a:t>아니오</a:t>
              </a:r>
              <a:endParaRPr lang="en-US" altLang="ko-KR" b="1" dirty="0" smtClean="0">
                <a:solidFill>
                  <a:srgbClr val="144698"/>
                </a:solidFill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230408" y="5661248"/>
            <a:ext cx="6446048" cy="585646"/>
            <a:chOff x="2230408" y="5661248"/>
            <a:chExt cx="6446048" cy="585646"/>
          </a:xfrm>
        </p:grpSpPr>
        <p:sp>
          <p:nvSpPr>
            <p:cNvPr id="47" name="직사각형 46"/>
            <p:cNvSpPr/>
            <p:nvPr/>
          </p:nvSpPr>
          <p:spPr>
            <a:xfrm>
              <a:off x="2230408" y="5661248"/>
              <a:ext cx="4069784" cy="5856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37663" y="5692461"/>
              <a:ext cx="3610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5"/>
              </a:pPr>
              <a:r>
                <a:rPr lang="ko-KR" altLang="en-US" sz="1400" b="1" dirty="0" smtClean="0">
                  <a:solidFill>
                    <a:srgbClr val="144698"/>
                  </a:solidFill>
                </a:rPr>
                <a:t>밟고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미끄러지거나 넘어질 수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있는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종이나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물건들을 치운다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04248" y="5769405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144698"/>
                  </a:solidFill>
                </a:rPr>
                <a:t>예  </a:t>
              </a:r>
              <a:r>
                <a:rPr lang="en-US" altLang="ko-KR" b="1" dirty="0" smtClean="0">
                  <a:solidFill>
                    <a:srgbClr val="144698"/>
                  </a:solidFill>
                </a:rPr>
                <a:t>/  </a:t>
              </a:r>
              <a:r>
                <a:rPr lang="ko-KR" altLang="en-US" b="1" dirty="0" smtClean="0">
                  <a:solidFill>
                    <a:srgbClr val="144698"/>
                  </a:solidFill>
                </a:rPr>
                <a:t>아니오</a:t>
              </a:r>
              <a:endParaRPr lang="en-US" altLang="ko-KR" b="1" dirty="0" smtClean="0">
                <a:solidFill>
                  <a:srgbClr val="1446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?…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806337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내가 민국이라면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</a:rPr>
              <a:t>소을이를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 어떻게 도와 줄 수 있을까요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자신만의 좋은 방법을 생각해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2411760" y="2708920"/>
            <a:ext cx="568863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8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똑같은 거 아닌가</a:t>
            </a:r>
            <a:r>
              <a:rPr lang="en-US" altLang="ko-KR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?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1923463" y="4941168"/>
            <a:ext cx="7169280" cy="106035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accent1"/>
                </a:solidFill>
                <a:latin typeface="+mn-ea"/>
              </a:rPr>
              <a:t>이와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이를 비롯한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반 친구들이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교실에서</a:t>
            </a:r>
            <a:endParaRPr lang="en-US" altLang="ko-KR" sz="16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어떻게 함께 공부할 수 있을지 생각해봅시다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1597936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err="1" smtClean="0">
                  <a:solidFill>
                    <a:schemeClr val="tx2"/>
                  </a:solidFill>
                </a:rPr>
                <a:t>소을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2218875" y="2008872"/>
            <a:ext cx="700428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저시력장애를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가지고 있습니다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안경을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쓰고 있지만 시력이 매우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좋지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않아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교실 맨 앞자리에 앉게 되었습니다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218875" y="3074562"/>
            <a:ext cx="1171378" cy="1152128"/>
            <a:chOff x="3203848" y="4221088"/>
            <a:chExt cx="1171378" cy="1152128"/>
          </a:xfrm>
        </p:grpSpPr>
        <p:sp>
          <p:nvSpPr>
            <p:cNvPr id="23" name="타원 22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민국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제목 1"/>
          <p:cNvSpPr txBox="1">
            <a:spLocks/>
          </p:cNvSpPr>
          <p:nvPr/>
        </p:nvSpPr>
        <p:spPr>
          <a:xfrm>
            <a:off x="284689" y="3466902"/>
            <a:ext cx="2083599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뒷자리에 앉은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3472630" y="3527848"/>
            <a:ext cx="5131818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키가 큰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때문에 불편해지자 불만을 제기하고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</a:rPr>
              <a:t>소을이를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퉁명스럽게 대합니다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73442" y="2048198"/>
            <a:ext cx="770166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학년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20" name="Picture 2" descr="E:\졸업작품\똑같은거아닌가_도록용자료\스틸이미지\똑같은거아닌가_스틸이미지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15401"/>
            <a:ext cx="3245453" cy="18255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build="p"/>
      <p:bldP spid="25" grpId="0"/>
      <p:bldP spid="26" grpId="0" build="p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똑같은 </a:t>
            </a:r>
            <a:r>
              <a:rPr lang="ko-KR" altLang="en-US" sz="1400" b="1" dirty="0">
                <a:solidFill>
                  <a:srgbClr val="144698"/>
                </a:solidFill>
              </a:rPr>
              <a:t>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왜 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소을이에게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화를 내게 되었나요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81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똑같은 거 아닌가</a:t>
            </a:r>
            <a:r>
              <a:rPr lang="en-US" altLang="ko-KR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?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선생님께서 친구들과 똑같이 안경을 쓰고 있는 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소을이를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앞자리에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앉게 하신 이유는 무엇인가요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8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어떤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계기를 통해 </a:t>
            </a:r>
            <a:r>
              <a:rPr lang="ko-KR" alt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마음을 이해할 수 있었나요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366145"/>
            <a:ext cx="5688632" cy="3799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0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똑같은 거 아닌가</a:t>
            </a:r>
            <a:r>
              <a:rPr lang="en-US" altLang="ko-KR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?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554817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시각장애는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크게 두 가지로 구분됩니다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각 설명에 알맞게 연결하여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718113" y="2924944"/>
            <a:ext cx="6814327" cy="2799890"/>
            <a:chOff x="1718113" y="2924944"/>
            <a:chExt cx="6814327" cy="2799890"/>
          </a:xfrm>
        </p:grpSpPr>
        <p:sp>
          <p:nvSpPr>
            <p:cNvPr id="26" name="직사각형 25"/>
            <p:cNvSpPr/>
            <p:nvPr/>
          </p:nvSpPr>
          <p:spPr>
            <a:xfrm>
              <a:off x="4499992" y="4644714"/>
              <a:ext cx="4032448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499992" y="2924944"/>
              <a:ext cx="4032448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2952527"/>
              <a:ext cx="3960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8000" indent="-288000"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144698"/>
                  </a:solidFill>
                  <a:latin typeface="+mn-ea"/>
                </a:rPr>
                <a:t>ㄱ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</a:rPr>
                <a:t>)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</a:rPr>
                <a:t>시력의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이상이나 </a:t>
              </a:r>
              <a:r>
                <a:rPr lang="ko-KR" altLang="en-US" sz="1400" b="1" dirty="0" err="1" smtClean="0">
                  <a:solidFill>
                    <a:srgbClr val="144698"/>
                  </a:solidFill>
                  <a:latin typeface="+mn-ea"/>
                </a:rPr>
                <a:t>시기능의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</a:rPr>
                <a:t> 문제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로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</a:rPr>
                <a:t> 인해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일상적인 생활에 어려움을 보임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. 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</a:rPr>
                <a:t/>
              </a:r>
              <a:br>
                <a:rPr lang="en-US" altLang="ko-KR" sz="1400" b="1" dirty="0" smtClean="0">
                  <a:solidFill>
                    <a:srgbClr val="144698"/>
                  </a:solidFill>
                  <a:latin typeface="+mn-ea"/>
                </a:rPr>
              </a:b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</a:rPr>
                <a:t>잔존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시력을 활용하여 문자를 확대하거나 광학적인 기구를 사용하여 학습함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.</a:t>
              </a:r>
              <a:endParaRPr lang="ko-KR" alt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4850576"/>
              <a:ext cx="39604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8000" indent="-288000"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rgbClr val="144698"/>
                  </a:solidFill>
                  <a:latin typeface="+mn-ea"/>
                </a:rPr>
                <a:t>ㄴ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)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시력이 없는 상태로 시력을 사용하지 않고 청각과 촉각 등 다른 감각으로 학습함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. </a:t>
              </a:r>
              <a:endParaRPr lang="ko-KR" alt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8113" y="3437275"/>
              <a:ext cx="10536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1)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맹</a:t>
              </a:r>
              <a:endParaRPr lang="ko-KR" alt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18113" y="4977025"/>
              <a:ext cx="10536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2) 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</a:rPr>
                <a:t>저시력</a:t>
              </a:r>
              <a:endParaRPr lang="ko-KR" altLang="en-US" sz="1400" dirty="0"/>
            </a:p>
          </p:txBody>
        </p:sp>
        <p:sp>
          <p:nvSpPr>
            <p:cNvPr id="3" name="타원 2"/>
            <p:cNvSpPr/>
            <p:nvPr/>
          </p:nvSpPr>
          <p:spPr>
            <a:xfrm>
              <a:off x="4283968" y="3595229"/>
              <a:ext cx="99591" cy="99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4283968" y="5134979"/>
              <a:ext cx="99591" cy="99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2672209" y="3589859"/>
              <a:ext cx="99591" cy="99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2672209" y="5129609"/>
              <a:ext cx="99591" cy="99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38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?…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저시력을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가지고 있는 친구들은 학교에서 어떤 어려움을 겪을 까요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저시력을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가진 친구들이 겪을 수 있는 어려움을 생각해봅시다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337663" y="2636912"/>
            <a:ext cx="5762729" cy="1296144"/>
            <a:chOff x="2337663" y="2636912"/>
            <a:chExt cx="5762729" cy="1296144"/>
          </a:xfrm>
        </p:grpSpPr>
        <p:sp>
          <p:nvSpPr>
            <p:cNvPr id="24" name="직사각형 23"/>
            <p:cNvSpPr/>
            <p:nvPr/>
          </p:nvSpPr>
          <p:spPr>
            <a:xfrm>
              <a:off x="2411760" y="3140968"/>
              <a:ext cx="5688632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제목 1"/>
            <p:cNvSpPr txBox="1">
              <a:spLocks/>
            </p:cNvSpPr>
            <p:nvPr/>
          </p:nvSpPr>
          <p:spPr>
            <a:xfrm>
              <a:off x="2337663" y="2636912"/>
              <a:ext cx="5400600" cy="4140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600" b="1" dirty="0">
                  <a:solidFill>
                    <a:srgbClr val="144698"/>
                  </a:solidFill>
                  <a:latin typeface="+mn-ea"/>
                  <a:ea typeface="+mn-ea"/>
                </a:rPr>
                <a:t>1) </a:t>
              </a:r>
              <a:r>
                <a:rPr lang="ko-KR" altLang="en-US" sz="1600" b="1" dirty="0">
                  <a:solidFill>
                    <a:srgbClr val="144698"/>
                  </a:solidFill>
                  <a:latin typeface="+mn-ea"/>
                  <a:ea typeface="+mn-ea"/>
                </a:rPr>
                <a:t>교실 수업시간에</a:t>
              </a:r>
              <a:endParaRPr lang="en-US" altLang="ko-KR" sz="16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339752" y="3933056"/>
            <a:ext cx="5762729" cy="1296144"/>
            <a:chOff x="2339752" y="3933056"/>
            <a:chExt cx="5762729" cy="1296144"/>
          </a:xfrm>
        </p:grpSpPr>
        <p:sp>
          <p:nvSpPr>
            <p:cNvPr id="11" name="직사각형 10"/>
            <p:cNvSpPr/>
            <p:nvPr/>
          </p:nvSpPr>
          <p:spPr>
            <a:xfrm>
              <a:off x="2413849" y="4437112"/>
              <a:ext cx="5688632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제목 1"/>
            <p:cNvSpPr txBox="1">
              <a:spLocks/>
            </p:cNvSpPr>
            <p:nvPr/>
          </p:nvSpPr>
          <p:spPr>
            <a:xfrm>
              <a:off x="2339752" y="3933056"/>
              <a:ext cx="5400600" cy="4140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600" b="1" dirty="0">
                  <a:solidFill>
                    <a:srgbClr val="144698"/>
                  </a:solidFill>
                  <a:latin typeface="+mn-ea"/>
                  <a:ea typeface="+mn-ea"/>
                </a:rPr>
                <a:t>2) </a:t>
              </a:r>
              <a:r>
                <a:rPr lang="ko-KR" altLang="en-US" sz="1600" b="1" dirty="0">
                  <a:solidFill>
                    <a:srgbClr val="144698"/>
                  </a:solidFill>
                  <a:latin typeface="+mn-ea"/>
                  <a:ea typeface="+mn-ea"/>
                </a:rPr>
                <a:t>체육 수업시간에</a:t>
              </a:r>
              <a:endParaRPr lang="en-US" altLang="ko-KR" sz="16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339752" y="5229200"/>
            <a:ext cx="5762729" cy="1296144"/>
            <a:chOff x="2339752" y="5229200"/>
            <a:chExt cx="5762729" cy="1296144"/>
          </a:xfrm>
        </p:grpSpPr>
        <p:sp>
          <p:nvSpPr>
            <p:cNvPr id="17" name="직사각형 16"/>
            <p:cNvSpPr/>
            <p:nvPr/>
          </p:nvSpPr>
          <p:spPr>
            <a:xfrm>
              <a:off x="2413849" y="5733256"/>
              <a:ext cx="5688632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제목 1"/>
            <p:cNvSpPr txBox="1">
              <a:spLocks/>
            </p:cNvSpPr>
            <p:nvPr/>
          </p:nvSpPr>
          <p:spPr>
            <a:xfrm>
              <a:off x="2339752" y="5229200"/>
              <a:ext cx="5400600" cy="4140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600" b="1" dirty="0">
                  <a:solidFill>
                    <a:srgbClr val="144698"/>
                  </a:solidFill>
                  <a:latin typeface="+mn-ea"/>
                  <a:ea typeface="+mn-ea"/>
                </a:rPr>
                <a:t>3) </a:t>
              </a:r>
              <a:r>
                <a:rPr lang="ko-KR" altLang="en-US" sz="1600" b="1" dirty="0">
                  <a:solidFill>
                    <a:srgbClr val="144698"/>
                  </a:solidFill>
                  <a:latin typeface="+mn-ea"/>
                  <a:ea typeface="+mn-ea"/>
                </a:rPr>
                <a:t>학교 </a:t>
              </a:r>
              <a:r>
                <a:rPr lang="ko-KR" altLang="en-US" sz="1600" b="1" dirty="0" err="1">
                  <a:solidFill>
                    <a:srgbClr val="144698"/>
                  </a:solidFill>
                  <a:latin typeface="+mn-ea"/>
                  <a:ea typeface="+mn-ea"/>
                </a:rPr>
                <a:t>등하교</a:t>
              </a:r>
              <a:r>
                <a:rPr lang="ko-KR" altLang="en-US" sz="1600" b="1" dirty="0">
                  <a:solidFill>
                    <a:srgbClr val="144698"/>
                  </a:solidFill>
                  <a:latin typeface="+mn-ea"/>
                  <a:ea typeface="+mn-ea"/>
                </a:rPr>
                <a:t> 시간에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8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512802"/>
            <a:ext cx="6626825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tx2"/>
                </a:solidFill>
              </a:rPr>
              <a:t>저시력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 친구와 교실에서 함께 공부할 수 있는 방법을 생각해보고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적절한 지원 방법을 찾아 ○표 해봅시다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337663" y="2646052"/>
            <a:ext cx="5716733" cy="3222243"/>
            <a:chOff x="2337663" y="2397965"/>
            <a:chExt cx="5716733" cy="3222243"/>
          </a:xfrm>
        </p:grpSpPr>
        <p:sp>
          <p:nvSpPr>
            <p:cNvPr id="24" name="직사각형 23"/>
            <p:cNvSpPr/>
            <p:nvPr/>
          </p:nvSpPr>
          <p:spPr>
            <a:xfrm>
              <a:off x="2365764" y="3036897"/>
              <a:ext cx="5688632" cy="2479634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제목 1"/>
            <p:cNvSpPr txBox="1">
              <a:spLocks/>
            </p:cNvSpPr>
            <p:nvPr/>
          </p:nvSpPr>
          <p:spPr>
            <a:xfrm>
              <a:off x="2337663" y="2397965"/>
              <a:ext cx="5400600" cy="4140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600" b="1" dirty="0">
                  <a:solidFill>
                    <a:srgbClr val="144698"/>
                  </a:solidFill>
                  <a:latin typeface="+mn-ea"/>
                  <a:ea typeface="+mn-ea"/>
                </a:rPr>
                <a:t>1) </a:t>
              </a:r>
              <a:r>
                <a:rPr lang="ko-KR" altLang="en-US" sz="1600" b="1" dirty="0">
                  <a:solidFill>
                    <a:srgbClr val="144698"/>
                  </a:solidFill>
                  <a:latin typeface="+mn-ea"/>
                  <a:ea typeface="+mn-ea"/>
                </a:rPr>
                <a:t>교실 수업시간에</a:t>
              </a:r>
              <a:endParaRPr lang="en-US" altLang="ko-KR" sz="16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제목 1"/>
            <p:cNvSpPr txBox="1">
              <a:spLocks/>
            </p:cNvSpPr>
            <p:nvPr/>
          </p:nvSpPr>
          <p:spPr>
            <a:xfrm>
              <a:off x="2362084" y="2951529"/>
              <a:ext cx="4746233" cy="2668679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204000"/>
                </a:lnSpc>
              </a:pP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(1) </a:t>
              </a: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칠판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선생님과 가까운 자리에 앉는다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204000"/>
                </a:lnSpc>
              </a:pP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(2) </a:t>
              </a: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조명이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가장 밝은 자리에 앉는다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204000"/>
                </a:lnSpc>
              </a:pP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(3) </a:t>
              </a: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조명이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적절한 곳에 앉는다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204000"/>
                </a:lnSpc>
              </a:pP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(4) </a:t>
              </a: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햇빛이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직접 들어오는 자리에 앉는다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52000" indent="-252000" algn="l">
                <a:lnSpc>
                  <a:spcPct val="170000"/>
                </a:lnSpc>
              </a:pP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(5) </a:t>
              </a: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창문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가까이에 앉도록 하고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눈부심이 없도록 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/>
              </a:r>
              <a:b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블라인드나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얇은 커튼을 쳐준다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204000"/>
                </a:lnSpc>
              </a:pP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(6) </a:t>
              </a: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필요하면 </a:t>
              </a:r>
              <a:r>
                <a:rPr lang="ko-KR" altLang="en-US" sz="1200" b="1" dirty="0" err="1">
                  <a:solidFill>
                    <a:srgbClr val="144698"/>
                  </a:solidFill>
                  <a:latin typeface="+mn-ea"/>
                  <a:ea typeface="+mn-ea"/>
                </a:rPr>
                <a:t>저시력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 친구만 부분 조명을 이용할 수 있도록 한다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  <a:endParaRPr lang="en-US" altLang="ko-KR" sz="12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2365764" y="3396937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2362084" y="3756977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2362084" y="4117017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2362084" y="4477057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362084" y="5125129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7546660" y="3036897"/>
              <a:ext cx="0" cy="2479634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34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512802"/>
            <a:ext cx="6626825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err="1">
                <a:solidFill>
                  <a:schemeClr val="tx2"/>
                </a:solidFill>
              </a:rPr>
              <a:t>저시력</a:t>
            </a:r>
            <a:r>
              <a:rPr lang="ko-KR" altLang="en-US" sz="1600" b="1" dirty="0">
                <a:solidFill>
                  <a:schemeClr val="tx2"/>
                </a:solidFill>
              </a:rPr>
              <a:t> 친구와 교실에서 함께 공부할 수 있는 방법을 생각해보고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적절한 </a:t>
            </a:r>
            <a:r>
              <a:rPr lang="ko-KR" altLang="en-US" sz="1600" b="1" dirty="0">
                <a:solidFill>
                  <a:schemeClr val="tx2"/>
                </a:solidFill>
              </a:rPr>
              <a:t>지원 방법을 찾아 ○표 해봅시다</a:t>
            </a:r>
            <a:r>
              <a:rPr lang="en-US" altLang="ko-KR" sz="1600" b="1" dirty="0">
                <a:solidFill>
                  <a:schemeClr val="tx2"/>
                </a:solidFill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2337663" y="2636760"/>
            <a:ext cx="5834737" cy="3600552"/>
            <a:chOff x="2337663" y="2397965"/>
            <a:chExt cx="5834737" cy="3600552"/>
          </a:xfrm>
        </p:grpSpPr>
        <p:sp>
          <p:nvSpPr>
            <p:cNvPr id="24" name="직사각형 23"/>
            <p:cNvSpPr/>
            <p:nvPr/>
          </p:nvSpPr>
          <p:spPr>
            <a:xfrm>
              <a:off x="2365764" y="3036896"/>
              <a:ext cx="5806636" cy="2840375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제목 1"/>
            <p:cNvSpPr txBox="1">
              <a:spLocks/>
            </p:cNvSpPr>
            <p:nvPr/>
          </p:nvSpPr>
          <p:spPr>
            <a:xfrm>
              <a:off x="2337663" y="2397965"/>
              <a:ext cx="5400600" cy="4140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2) </a:t>
              </a:r>
              <a:r>
                <a:rPr lang="ko-KR" altLang="en-US" sz="16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학습자료 및 책상 제공하기</a:t>
              </a:r>
              <a:endParaRPr lang="en-US" altLang="ko-KR" sz="16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제목 1"/>
            <p:cNvSpPr txBox="1">
              <a:spLocks/>
            </p:cNvSpPr>
            <p:nvPr/>
          </p:nvSpPr>
          <p:spPr>
            <a:xfrm>
              <a:off x="2362084" y="2951529"/>
              <a:ext cx="5450276" cy="3046988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200000"/>
                </a:lnSpc>
                <a:buAutoNum type="arabicParenBoth"/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점자나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확대자료를 제공한다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0000"/>
                </a:lnSpc>
                <a:buAutoNum type="arabicParenBoth"/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글자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크기를 최대로 크게 출력한 인쇄물을 제공한다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0000"/>
                </a:lnSpc>
                <a:buAutoNum type="arabicParenBoth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인쇄물의 글자 굵기를 진하게 한다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0000"/>
                </a:lnSpc>
                <a:buAutoNum type="arabicParenBoth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그림을 잘 볼 수 있도록 주위의 색과 대비되게 그림 자료를 색칠해준다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0000"/>
                </a:lnSpc>
                <a:buAutoNum type="arabicParenBoth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필요한 경우 칠판 내용을 말해준다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0000"/>
                </a:lnSpc>
                <a:buAutoNum type="arabicParenBoth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점자 타자기나 기타 학습도구들을 놓을 수 있는 넓은 </a:t>
              </a: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책상을</a:t>
              </a:r>
              <a:endParaRPr lang="en-US" altLang="ko-KR" sz="12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 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  </a:t>
              </a: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 사용하도록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한다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algn="l">
                <a:lnSpc>
                  <a:spcPct val="200000"/>
                </a:lnSpc>
              </a:pP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(7) </a:t>
              </a: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독서대나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각도 조절 가능한 책상을 사용하도록 한다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  <a:endParaRPr lang="en-US" altLang="ko-KR" sz="12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2365764" y="3396937"/>
              <a:ext cx="580663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2362084" y="3764993"/>
              <a:ext cx="581031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2362084" y="4133049"/>
              <a:ext cx="581031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2362084" y="4501105"/>
              <a:ext cx="581031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362084" y="5517232"/>
              <a:ext cx="581031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7668344" y="3036897"/>
              <a:ext cx="0" cy="2840374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2362084" y="4869160"/>
              <a:ext cx="5810316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4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512802"/>
            <a:ext cx="6626825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err="1">
                <a:solidFill>
                  <a:schemeClr val="tx2"/>
                </a:solidFill>
              </a:rPr>
              <a:t>저시력</a:t>
            </a:r>
            <a:r>
              <a:rPr lang="ko-KR" altLang="en-US" sz="1600" b="1" dirty="0">
                <a:solidFill>
                  <a:schemeClr val="tx2"/>
                </a:solidFill>
              </a:rPr>
              <a:t> 친구와 교실에서 함께 공부할 수 있는 방법을 생각해보고</a:t>
            </a:r>
            <a:r>
              <a:rPr lang="en-US" altLang="ko-KR" sz="1600" b="1" dirty="0">
                <a:solidFill>
                  <a:schemeClr val="tx2"/>
                </a:solidFill>
              </a:rPr>
              <a:t>,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적절한 </a:t>
            </a:r>
            <a:r>
              <a:rPr lang="ko-KR" altLang="en-US" sz="1600" b="1" dirty="0">
                <a:solidFill>
                  <a:schemeClr val="tx2"/>
                </a:solidFill>
              </a:rPr>
              <a:t>지원 방법을 찾아 ○표 해봅시다</a:t>
            </a:r>
            <a:r>
              <a:rPr lang="en-US" altLang="ko-KR" sz="1600" b="1" dirty="0">
                <a:solidFill>
                  <a:schemeClr val="tx2"/>
                </a:solidFill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329088" y="2636912"/>
            <a:ext cx="6364460" cy="2861888"/>
            <a:chOff x="1907704" y="2397965"/>
            <a:chExt cx="6364460" cy="2861888"/>
          </a:xfrm>
        </p:grpSpPr>
        <p:sp>
          <p:nvSpPr>
            <p:cNvPr id="24" name="직사각형 23"/>
            <p:cNvSpPr/>
            <p:nvPr/>
          </p:nvSpPr>
          <p:spPr>
            <a:xfrm>
              <a:off x="1926954" y="3036897"/>
              <a:ext cx="6343092" cy="2222956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제목 1"/>
            <p:cNvSpPr txBox="1">
              <a:spLocks/>
            </p:cNvSpPr>
            <p:nvPr/>
          </p:nvSpPr>
          <p:spPr>
            <a:xfrm>
              <a:off x="1907704" y="2397965"/>
              <a:ext cx="5400600" cy="4140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3) </a:t>
              </a:r>
              <a:r>
                <a:rPr lang="ko-KR" altLang="en-US" sz="16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이동하기</a:t>
              </a:r>
              <a:endParaRPr lang="en-US" altLang="ko-KR" sz="16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제목 1"/>
            <p:cNvSpPr txBox="1">
              <a:spLocks/>
            </p:cNvSpPr>
            <p:nvPr/>
          </p:nvSpPr>
          <p:spPr>
            <a:xfrm>
              <a:off x="1931820" y="2951529"/>
              <a:ext cx="6170356" cy="2308324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204000"/>
                </a:lnSpc>
                <a:buAutoNum type="arabicParenBoth"/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교실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안에서 이동하는데 방해되는 물건이나 위험한 물건이 없도록 정돈한다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0000"/>
                </a:lnSpc>
                <a:buAutoNum type="arabicParenBoth"/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교실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환경에 빨리 적응할 수 있도록 교실을 많이 돌아볼 수 있는 기회를 준다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0000"/>
                </a:lnSpc>
                <a:buAutoNum type="arabicParenBoth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어느 정도는 볼 수 있으므로 말로 안내해주지는 않는다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0000"/>
                </a:lnSpc>
                <a:buAutoNum type="arabicParenBoth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친구가 부딪히지 않도록 쉬는 시간에 책상 안쪽으로 의자를 </a:t>
              </a: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밀어 넣어 </a:t>
              </a: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둔다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0000"/>
                </a:lnSpc>
                <a:buAutoNum type="arabicParenBoth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출입문은 완전히 닫아두거나 열어 놓아 다치지 않도록 한다</a:t>
              </a:r>
              <a:r>
                <a:rPr lang="en-US" altLang="ko-KR" sz="12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0000"/>
                </a:lnSpc>
                <a:buAutoNum type="arabicParenBoth"/>
              </a:pPr>
              <a:r>
                <a:rPr lang="ko-KR" altLang="en-US" sz="1200" b="1" dirty="0">
                  <a:solidFill>
                    <a:srgbClr val="144698"/>
                  </a:solidFill>
                  <a:latin typeface="+mn-ea"/>
                  <a:ea typeface="+mn-ea"/>
                </a:rPr>
                <a:t>친구가 걷는데 위험할 수 있으므로 학교에서 생활하는 동안 항상 손을 잡아준다</a:t>
              </a:r>
              <a:r>
                <a:rPr lang="en-US" altLang="ko-KR" sz="1200" b="1" dirty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  <a:endParaRPr lang="en-US" altLang="ko-KR" sz="12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1929072" y="3396937"/>
              <a:ext cx="634309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1925392" y="3764993"/>
              <a:ext cx="634677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1925392" y="4133049"/>
              <a:ext cx="634677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925392" y="4501105"/>
              <a:ext cx="634677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1925392" y="4869160"/>
              <a:ext cx="634677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7738263" y="3036897"/>
              <a:ext cx="0" cy="222295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4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?…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340768"/>
            <a:ext cx="6626825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</a:rPr>
              <a:t>다음은 </a:t>
            </a:r>
            <a:r>
              <a:rPr lang="ko-KR" altLang="en-US" sz="1600" b="1" dirty="0" err="1">
                <a:solidFill>
                  <a:schemeClr val="tx2"/>
                </a:solidFill>
              </a:rPr>
              <a:t>저시력</a:t>
            </a:r>
            <a:r>
              <a:rPr lang="ko-KR" altLang="en-US" sz="1600" b="1" dirty="0">
                <a:solidFill>
                  <a:schemeClr val="tx2"/>
                </a:solidFill>
              </a:rPr>
              <a:t> 친구의 일상생활에 도움을 주는 보조공학기기입니다</a:t>
            </a:r>
            <a:r>
              <a:rPr lang="en-US" altLang="ko-KR" sz="1600" b="1" dirty="0">
                <a:solidFill>
                  <a:schemeClr val="tx2"/>
                </a:solidFill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보조공학기기의 </a:t>
            </a:r>
            <a:r>
              <a:rPr lang="ko-KR" altLang="en-US" sz="1600" b="1" dirty="0">
                <a:solidFill>
                  <a:schemeClr val="tx2"/>
                </a:solidFill>
              </a:rPr>
              <a:t>이름과 알맞은 사용법을 찾아 연결하여 봅시다</a:t>
            </a:r>
            <a:r>
              <a:rPr lang="en-US" altLang="ko-KR" sz="1600" b="1" dirty="0">
                <a:solidFill>
                  <a:schemeClr val="tx2"/>
                </a:solidFill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075000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818604" y="2576360"/>
            <a:ext cx="6912767" cy="3876976"/>
            <a:chOff x="1979712" y="2492896"/>
            <a:chExt cx="6912767" cy="3876976"/>
          </a:xfrm>
        </p:grpSpPr>
        <p:sp>
          <p:nvSpPr>
            <p:cNvPr id="46" name="직사각형 45"/>
            <p:cNvSpPr/>
            <p:nvPr/>
          </p:nvSpPr>
          <p:spPr>
            <a:xfrm>
              <a:off x="5632633" y="4681268"/>
              <a:ext cx="3187838" cy="1669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5632634" y="3742007"/>
              <a:ext cx="3187837" cy="732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5632636" y="2515830"/>
              <a:ext cx="3187835" cy="1015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362" name="Picture 2" descr="E:\졸업작품\교육용교재\이미지\ㅁㅇㄻㅇㄴㄹ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5617141"/>
              <a:ext cx="1413727" cy="726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3" name="Picture 3" descr="E:\졸업작품\교육용교재\이미지\ㄴ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3" y="2525610"/>
              <a:ext cx="1413727" cy="996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 descr="E:\졸업작품\교육용교재\이미지\ㄹ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31" y="3679268"/>
              <a:ext cx="1410063" cy="857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5" name="Picture 5" descr="E:\졸업작품\교육용교재\이미지\ㅁㄹ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31" y="4743264"/>
              <a:ext cx="1410063" cy="81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제목 1"/>
            <p:cNvSpPr txBox="1">
              <a:spLocks/>
            </p:cNvSpPr>
            <p:nvPr/>
          </p:nvSpPr>
          <p:spPr>
            <a:xfrm>
              <a:off x="3394294" y="2792978"/>
              <a:ext cx="11512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확대경</a:t>
              </a:r>
              <a:endParaRPr lang="en-US" altLang="ko-KR" sz="16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제목 1"/>
            <p:cNvSpPr txBox="1">
              <a:spLocks/>
            </p:cNvSpPr>
            <p:nvPr/>
          </p:nvSpPr>
          <p:spPr>
            <a:xfrm>
              <a:off x="3393439" y="3901009"/>
              <a:ext cx="1151273" cy="4140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망원경</a:t>
              </a:r>
              <a:endParaRPr lang="en-US" altLang="ko-KR" sz="16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제목 1"/>
            <p:cNvSpPr txBox="1">
              <a:spLocks/>
            </p:cNvSpPr>
            <p:nvPr/>
          </p:nvSpPr>
          <p:spPr>
            <a:xfrm>
              <a:off x="3321431" y="5223405"/>
              <a:ext cx="10081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16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독서</a:t>
              </a:r>
              <a:endParaRPr lang="en-US" altLang="ko-KR" sz="16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r>
                <a:rPr lang="ko-KR" altLang="en-US" sz="16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확대기</a:t>
              </a:r>
              <a:endParaRPr lang="en-US" altLang="ko-KR" sz="16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제목 1"/>
            <p:cNvSpPr txBox="1">
              <a:spLocks/>
            </p:cNvSpPr>
            <p:nvPr/>
          </p:nvSpPr>
          <p:spPr>
            <a:xfrm>
              <a:off x="5662198" y="2492896"/>
              <a:ext cx="3158273" cy="10202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88000" indent="-288000" algn="l">
                <a:lnSpc>
                  <a:spcPct val="150000"/>
                </a:lnSpc>
              </a:pP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ㄱ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) 60cm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이상의 먼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거리에서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이루어지는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칠판 보기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길거리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간판 읽기에 적용할 수 있는 기구</a:t>
              </a:r>
              <a:endParaRPr lang="en-US" altLang="ko-KR" sz="14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sp>
          <p:nvSpPr>
            <p:cNvPr id="43" name="제목 1"/>
            <p:cNvSpPr txBox="1">
              <a:spLocks/>
            </p:cNvSpPr>
            <p:nvPr/>
          </p:nvSpPr>
          <p:spPr>
            <a:xfrm>
              <a:off x="5662199" y="3759496"/>
              <a:ext cx="3158272" cy="6970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88000" indent="-288000" algn="l">
                <a:lnSpc>
                  <a:spcPct val="150000"/>
                </a:lnSpc>
              </a:pP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ㄴ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)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글자 가까이에 대고 글자를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확대하여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볼 수 있는 기구</a:t>
              </a:r>
              <a:endParaRPr lang="en-US" altLang="ko-KR" sz="14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sp>
          <p:nvSpPr>
            <p:cNvPr id="44" name="제목 1"/>
            <p:cNvSpPr txBox="1">
              <a:spLocks/>
            </p:cNvSpPr>
            <p:nvPr/>
          </p:nvSpPr>
          <p:spPr>
            <a:xfrm>
              <a:off x="5662198" y="4661712"/>
              <a:ext cx="3230281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88000" indent="-288000" algn="l">
                <a:lnSpc>
                  <a:spcPct val="150000"/>
                </a:lnSpc>
              </a:pP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ㄷ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)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다양한 배율로 확대가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가능하고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비디오카메라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조명장치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모니터 등으로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구성되어 있고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화면의 색상을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조정해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개인별로 가장 적합한 읽기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환경을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만들 수 있는 기구</a:t>
              </a:r>
              <a:endParaRPr lang="en-US" altLang="ko-KR" sz="14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sp>
          <p:nvSpPr>
            <p:cNvPr id="4" name="타원 3"/>
            <p:cNvSpPr/>
            <p:nvPr/>
          </p:nvSpPr>
          <p:spPr>
            <a:xfrm>
              <a:off x="4185527" y="300095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>
              <a:off x="4185527" y="408516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>
              <a:off x="4185527" y="549293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/>
            <p:cNvSpPr/>
            <p:nvPr/>
          </p:nvSpPr>
          <p:spPr>
            <a:xfrm>
              <a:off x="5435952" y="300095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5435952" y="408516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5435952" y="549293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42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626825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우리 주변에서 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저시력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장애인을 위해 지원되는 편의시설을 찾아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발표해봅시다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411760" y="2708920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졸업작품\교육용교재\이미지\[졸업작품 마감] 21119038 이경은.mov_20151229_022348.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52" y="1056035"/>
            <a:ext cx="3054264" cy="17180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974720" y="5589240"/>
            <a:ext cx="700428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</a:t>
            </a:r>
            <a:r>
              <a:rPr lang="ko-KR" alt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을</a:t>
            </a:r>
            <a:r>
              <a:rPr lang="ko-KR" altLang="en-US" sz="1600" b="1" dirty="0" err="1" smtClean="0">
                <a:solidFill>
                  <a:schemeClr val="accent1"/>
                </a:solidFill>
                <a:latin typeface="+mn-ea"/>
                <a:ea typeface="+mn-ea"/>
              </a:rPr>
              <a:t>이와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이가 </a:t>
            </a:r>
            <a:r>
              <a:rPr lang="ko-KR" altLang="en-US" sz="1600" b="1" dirty="0" err="1">
                <a:solidFill>
                  <a:schemeClr val="accent1"/>
                </a:solidFill>
                <a:latin typeface="+mn-ea"/>
                <a:ea typeface="+mn-ea"/>
              </a:rPr>
              <a:t>사이좋게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 공부하려면 어떻게 해야 할까요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?…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648284" y="2564904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err="1" smtClean="0">
                  <a:solidFill>
                    <a:schemeClr val="tx2"/>
                  </a:solidFill>
                </a:rPr>
                <a:t>소을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2767167" y="2975840"/>
            <a:ext cx="5779892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시력이 매우 좋지 않은 친구입니다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안경을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써도 잘 보이지가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않아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키가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크지만 교실 앞자리에 앉습니다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608533" y="3858456"/>
            <a:ext cx="1171378" cy="1152128"/>
            <a:chOff x="3203848" y="4221088"/>
            <a:chExt cx="1171378" cy="1152128"/>
          </a:xfrm>
        </p:grpSpPr>
        <p:sp>
          <p:nvSpPr>
            <p:cNvPr id="20" name="타원 19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23098" y="4491914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solidFill>
                    <a:schemeClr val="tx2"/>
                  </a:solidFill>
                  <a:latin typeface="+mn-ea"/>
                </a:rPr>
                <a:t>민국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956981" y="4243316"/>
            <a:ext cx="1795567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뒤에 앉은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844933" y="4213921"/>
            <a:ext cx="4435883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이는 키 큰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소을이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때문에 칠판이 보이지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않아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짜증이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971600" y="3015955"/>
            <a:ext cx="1795567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4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학년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52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22" grpId="0"/>
      <p:bldP spid="19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똑같은 거 아닌가</a:t>
            </a:r>
            <a:r>
              <a:rPr lang="en-US" altLang="ko-KR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?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17288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</a:t>
            </a:r>
            <a:endParaRPr lang="en-US" altLang="ko-KR" sz="2400" b="1" dirty="0" smtClean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교사용 활동자료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573360" y="1505989"/>
            <a:ext cx="6031088" cy="235449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키가 </a:t>
            </a:r>
            <a:r>
              <a:rPr lang="ko-KR" altLang="en-US" sz="1400" b="1" dirty="0">
                <a:solidFill>
                  <a:schemeClr val="tx2"/>
                </a:solidFill>
              </a:rPr>
              <a:t>큰 </a:t>
            </a:r>
            <a:r>
              <a:rPr lang="ko-KR" altLang="en-US" sz="1400" b="1" dirty="0" err="1">
                <a:solidFill>
                  <a:schemeClr val="tx2"/>
                </a:solidFill>
              </a:rPr>
              <a:t>소을이가</a:t>
            </a:r>
            <a:r>
              <a:rPr lang="ko-KR" altLang="en-US" sz="1400" b="1" dirty="0">
                <a:solidFill>
                  <a:schemeClr val="tx2"/>
                </a:solidFill>
              </a:rPr>
              <a:t> 앞에 앉아 칠판 글자가 잘 안보여서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안경을 </a:t>
            </a:r>
            <a:r>
              <a:rPr lang="ko-KR" altLang="en-US" sz="1400" b="1" dirty="0">
                <a:solidFill>
                  <a:schemeClr val="tx2"/>
                </a:solidFill>
              </a:rPr>
              <a:t>써도 시력이 매우 좋지 않아 칠판 글자나 사물이 잘 안보여서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시력이 </a:t>
            </a:r>
            <a:r>
              <a:rPr lang="ko-KR" altLang="en-US" sz="1400" b="1" dirty="0">
                <a:solidFill>
                  <a:schemeClr val="tx2"/>
                </a:solidFill>
              </a:rPr>
              <a:t>매우 좋지 않아 늘 불편할 </a:t>
            </a:r>
            <a:r>
              <a:rPr lang="ko-KR" altLang="en-US" sz="1400" b="1" dirty="0" err="1">
                <a:solidFill>
                  <a:schemeClr val="tx2"/>
                </a:solidFill>
              </a:rPr>
              <a:t>소을이에게</a:t>
            </a:r>
            <a:r>
              <a:rPr lang="ko-KR" altLang="en-US" sz="1400" b="1" dirty="0">
                <a:solidFill>
                  <a:schemeClr val="tx2"/>
                </a:solidFill>
              </a:rPr>
              <a:t> 짜증을 내어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미안한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 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</a:rPr>
              <a:t>마음이 들었다</a:t>
            </a:r>
            <a:r>
              <a:rPr lang="en-US" altLang="ko-KR" sz="1400" b="1" dirty="0">
                <a:solidFill>
                  <a:schemeClr val="tx2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확대</a:t>
            </a:r>
            <a:endParaRPr lang="ko-KR" altLang="en-US" sz="1400" b="1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읽고 </a:t>
            </a:r>
            <a:r>
              <a:rPr lang="ko-KR" altLang="en-US" sz="1400" b="1" dirty="0">
                <a:solidFill>
                  <a:schemeClr val="tx2"/>
                </a:solidFill>
              </a:rPr>
              <a:t>싶은 책 마음껏 읽기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높은 뜀틀 멋지게 넘기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예쁜 오솔길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신나게 </a:t>
            </a:r>
            <a:r>
              <a:rPr lang="ko-KR" altLang="en-US" sz="1400" b="1" dirty="0">
                <a:solidFill>
                  <a:schemeClr val="tx2"/>
                </a:solidFill>
              </a:rPr>
              <a:t>걷기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99592" y="1535313"/>
            <a:ext cx="1169712" cy="2253727"/>
            <a:chOff x="1868267" y="2990621"/>
            <a:chExt cx="1169712" cy="22537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225372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936000" y="4345037"/>
            <a:ext cx="1133304" cy="1337617"/>
            <a:chOff x="1904675" y="2990621"/>
            <a:chExt cx="1133304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573360" y="4345037"/>
            <a:ext cx="5904656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아이들이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왜 그런 색으로 칠했는지 발표하는 시간을 갖는다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시력이 매우 좋지 않은 친구를 위해 내가 할 수 있는 일을 찾아 색칠하면 집 모양이 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64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573360" y="1060196"/>
            <a:ext cx="6048672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키가 </a:t>
            </a:r>
            <a:r>
              <a:rPr lang="ko-KR" altLang="en-US" sz="1400" b="1" dirty="0">
                <a:solidFill>
                  <a:schemeClr val="tx2"/>
                </a:solidFill>
              </a:rPr>
              <a:t>큰 </a:t>
            </a:r>
            <a:r>
              <a:rPr lang="ko-KR" altLang="en-US" sz="1400" b="1" dirty="0" err="1">
                <a:solidFill>
                  <a:schemeClr val="tx2"/>
                </a:solidFill>
              </a:rPr>
              <a:t>소을이가</a:t>
            </a:r>
            <a:r>
              <a:rPr lang="ko-KR" altLang="en-US" sz="1400" b="1" dirty="0">
                <a:solidFill>
                  <a:schemeClr val="tx2"/>
                </a:solidFill>
              </a:rPr>
              <a:t> 앞에 앉아 칠판 글자가 잘 안보여서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안경을 </a:t>
            </a:r>
            <a:r>
              <a:rPr lang="ko-KR" altLang="en-US" sz="1400" b="1" dirty="0">
                <a:solidFill>
                  <a:schemeClr val="tx2"/>
                </a:solidFill>
              </a:rPr>
              <a:t>써도 시력이 매우 좋지 않아 칠판 글자나 사물이 잘 안보여서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확대</a:t>
            </a:r>
            <a:endParaRPr lang="ko-KR" altLang="en-US" sz="1400" b="1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읽고 </a:t>
            </a:r>
            <a:r>
              <a:rPr lang="ko-KR" altLang="en-US" sz="1400" b="1" dirty="0">
                <a:solidFill>
                  <a:schemeClr val="tx2"/>
                </a:solidFill>
              </a:rPr>
              <a:t>싶은 책 마음껏 읽기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높은 뜀틀 멋지게 넘기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예쁜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오솔길 </a:t>
            </a:r>
            <a:r>
              <a:rPr lang="ko-KR" altLang="en-US" sz="1400" b="1" dirty="0">
                <a:solidFill>
                  <a:schemeClr val="tx2"/>
                </a:solidFill>
              </a:rPr>
              <a:t>신나게 걷기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뜀틀을 </a:t>
            </a:r>
            <a:r>
              <a:rPr lang="ko-KR" altLang="en-US" sz="1400" b="1" dirty="0">
                <a:solidFill>
                  <a:schemeClr val="tx2"/>
                </a:solidFill>
              </a:rPr>
              <a:t>넘다 안경이 깨져 맨 앞 책상에 앉았으나 칠판 글자를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보기</a:t>
            </a:r>
            <a:r>
              <a:rPr lang="en-US" altLang="ko-KR" sz="1400" b="1" dirty="0">
                <a:solidFill>
                  <a:schemeClr val="tx2"/>
                </a:solidFill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어려웠던 </a:t>
            </a:r>
            <a:r>
              <a:rPr lang="ko-KR" altLang="en-US" sz="1400" b="1" dirty="0">
                <a:solidFill>
                  <a:schemeClr val="tx2"/>
                </a:solidFill>
              </a:rPr>
              <a:t>일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자유롭게 </a:t>
            </a:r>
            <a:r>
              <a:rPr lang="ko-KR" altLang="en-US" sz="1400" b="1" dirty="0">
                <a:solidFill>
                  <a:schemeClr val="tx2"/>
                </a:solidFill>
              </a:rPr>
              <a:t>미안한 마음을 전하는 편지를 써보도록 한다</a:t>
            </a:r>
            <a:r>
              <a:rPr lang="en-US" altLang="ko-KR" sz="1400" b="1" dirty="0">
                <a:solidFill>
                  <a:schemeClr val="tx2"/>
                </a:solidFill>
              </a:rPr>
              <a:t>.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99592" y="1250017"/>
            <a:ext cx="1169712" cy="2322999"/>
            <a:chOff x="1868267" y="2990621"/>
            <a:chExt cx="1169712" cy="232299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2322999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936000" y="4057571"/>
            <a:ext cx="1133304" cy="2188362"/>
            <a:chOff x="1904675" y="2990621"/>
            <a:chExt cx="1133304" cy="218836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218836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573360" y="3933056"/>
            <a:ext cx="6211944" cy="235449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1)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컵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2)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펜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3)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모자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4)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공책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소을이의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입장이 되어 친구들에게 이야기해봄으로써 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소을이의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마음을 이해해보도록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시력이 매우 좋지 않은 친구를 위해 내가 할 수 있는 일을 찾아 색칠하면 하트 모양이 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1)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예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2)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아니오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3)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예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4)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아니오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5)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예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자신의 생각을 자유롭게 발표해보도록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38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771800" y="1199235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키가 큰 </a:t>
            </a:r>
            <a:r>
              <a:rPr lang="ko-KR" altLang="en-US" sz="1400" b="1" dirty="0" err="1" smtClean="0">
                <a:solidFill>
                  <a:schemeClr val="tx2"/>
                </a:solidFill>
              </a:rPr>
              <a:t>소을이가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 앞에 앉아 칠판 글자가 잘 안보이게 되어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안경을 써도 시력이 매우 좋지 않아 칠판 글자나 사물이 잘 안보여서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뜀틀을 넘다가 자기 안경이 깨져서 맨 앞 책상에 앉아도 칠판 </a:t>
            </a:r>
            <a:r>
              <a:rPr lang="ko-KR" altLang="en-US" sz="1400" b="1" dirty="0" err="1" smtClean="0">
                <a:solidFill>
                  <a:schemeClr val="tx2"/>
                </a:solidFill>
              </a:rPr>
              <a:t>글자를보기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 어렵게 되면서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1246613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34440" y="3068960"/>
            <a:ext cx="1133304" cy="3312368"/>
            <a:chOff x="1904675" y="2990621"/>
            <a:chExt cx="1133304" cy="33123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3312368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771800" y="2924944"/>
            <a:ext cx="6211944" cy="364715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맹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ㄴ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), 2)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저시력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-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ㄱ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글씨를 보거나 쓰기 어렵다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잘 보이지 않아 수업에 집중하기 어렵다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2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선생님이나 친구를 따라 하기 어렵다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넘어질까 봐 운동을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제대로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하기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어렵다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                                                                          3)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바닥에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위험한 물건이 있는지 파악하기 어려워 잘 넘어질 수 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다른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사람들과 부딪히기 쉽다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계단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시작점과 끝점을 구분하기 어려워 계단에서 잘 넘어질 수 있다 등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 (1)○, (2)×, (3)○, (4)×, (5)○, (6)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○                                        2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 (1)○, (2)×, (3)○, (4)○, (5)○, (6)○, (7)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○                              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3) (1)○, (2)○, (3)×, (4)○, (5)○, (6)×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)-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ㄴ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), 2)-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ㄱ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), 3)-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ㄷ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24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1071656"/>
            <a:ext cx="1169712" cy="4142338"/>
            <a:chOff x="1868267" y="2990621"/>
            <a:chExt cx="1169712" cy="414233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4142338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258224" y="1091908"/>
            <a:ext cx="5914176" cy="4122086"/>
            <a:chOff x="2258224" y="1091908"/>
            <a:chExt cx="5914176" cy="4122086"/>
          </a:xfrm>
        </p:grpSpPr>
        <p:sp>
          <p:nvSpPr>
            <p:cNvPr id="14" name="제목 1"/>
            <p:cNvSpPr txBox="1">
              <a:spLocks/>
            </p:cNvSpPr>
            <p:nvPr/>
          </p:nvSpPr>
          <p:spPr>
            <a:xfrm>
              <a:off x="4481649" y="1484323"/>
              <a:ext cx="3168352" cy="3738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음향신호기가 달린 신호등</a:t>
              </a:r>
              <a:endPara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pic>
          <p:nvPicPr>
            <p:cNvPr id="16386" name="Picture 2" descr="E:\졸업작품\교육용교재\이미지\ㄱ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492" y="1165870"/>
              <a:ext cx="1818657" cy="154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7" name="Picture 3" descr="E:\졸업작품\교육용교재\이미지\ㅓ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350" y="3928119"/>
              <a:ext cx="1818657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E:\졸업작품\교육용교재\이미지\ㅗ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350" y="2708920"/>
              <a:ext cx="18288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제목 1"/>
            <p:cNvSpPr txBox="1">
              <a:spLocks/>
            </p:cNvSpPr>
            <p:nvPr/>
          </p:nvSpPr>
          <p:spPr>
            <a:xfrm>
              <a:off x="4499992" y="3068960"/>
              <a:ext cx="3168352" cy="3738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점자블록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유도블록</a:t>
              </a:r>
              <a:endPara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제목 1"/>
            <p:cNvSpPr txBox="1">
              <a:spLocks/>
            </p:cNvSpPr>
            <p:nvPr/>
          </p:nvSpPr>
          <p:spPr>
            <a:xfrm>
              <a:off x="4499992" y="4384113"/>
              <a:ext cx="367240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은행 자동화기기 </a:t>
              </a:r>
              <a:r>
                <a:rPr lang="ko-KR" altLang="en-US" sz="1400" b="1" dirty="0" err="1" smtClean="0">
                  <a:solidFill>
                    <a:schemeClr val="tx2"/>
                  </a:solidFill>
                  <a:latin typeface="+mn-ea"/>
                  <a:ea typeface="+mn-ea"/>
                </a:rPr>
                <a:t>저시력</a:t>
              </a:r>
              <a:r>
                <a:rPr lang="ko-KR" altLang="en-US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 고객용 확대 화면</a:t>
              </a:r>
              <a:endPara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258224" y="1091908"/>
              <a:ext cx="460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chemeClr val="tx2"/>
                  </a:solidFill>
                  <a:latin typeface="+mn-ea"/>
                </a:rPr>
                <a:t>5. 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45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144698"/>
                </a:solidFill>
              </a:rPr>
              <a:t>※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교사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tip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_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&lt;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교실에서 </a:t>
            </a:r>
            <a:r>
              <a:rPr lang="ko-KR" altLang="en-US" sz="1400" b="1" dirty="0" err="1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저시력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학생의 학습 지원 방법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&gt;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331640" y="1196752"/>
            <a:ext cx="720080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자리 배치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691680" y="1611957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책상을 </a:t>
            </a:r>
            <a:r>
              <a:rPr lang="ko-KR" altLang="en-US" sz="1400" b="1" dirty="0">
                <a:solidFill>
                  <a:schemeClr val="tx2"/>
                </a:solidFill>
              </a:rPr>
              <a:t>출입문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교사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칠판과 가까운 곳에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배치</a:t>
            </a:r>
            <a:r>
              <a:rPr lang="en-US" altLang="ko-KR" sz="1400" b="1" dirty="0">
                <a:solidFill>
                  <a:schemeClr val="tx2"/>
                </a:solidFill>
              </a:rPr>
              <a:t>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                                            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조명이 </a:t>
            </a:r>
            <a:r>
              <a:rPr lang="ko-KR" altLang="en-US" sz="1400" b="1" dirty="0">
                <a:solidFill>
                  <a:schemeClr val="tx2"/>
                </a:solidFill>
              </a:rPr>
              <a:t>적절한 곳에 자리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배치                                                                   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자연광을 </a:t>
            </a:r>
            <a:r>
              <a:rPr lang="ko-KR" altLang="en-US" sz="1400" b="1" dirty="0">
                <a:solidFill>
                  <a:schemeClr val="tx2"/>
                </a:solidFill>
              </a:rPr>
              <a:t>사용할 수 있게 창문 가까이에 앉도록 하나 햇빛이 직접 들어오는 쪽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책상은 </a:t>
            </a:r>
            <a:r>
              <a:rPr lang="ko-KR" altLang="en-US" sz="1400" b="1" dirty="0">
                <a:solidFill>
                  <a:schemeClr val="tx2"/>
                </a:solidFill>
              </a:rPr>
              <a:t>피하고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눈부심이 없도록 블라인드나 얇은 커튼을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쳐주기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331640" y="3140968"/>
            <a:ext cx="720080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조명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691680" y="3556173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err="1">
                <a:solidFill>
                  <a:schemeClr val="tx2"/>
                </a:solidFill>
              </a:rPr>
              <a:t>저시력</a:t>
            </a:r>
            <a:r>
              <a:rPr lang="ko-KR" altLang="en-US" sz="1400" b="1" dirty="0">
                <a:solidFill>
                  <a:schemeClr val="tx2"/>
                </a:solidFill>
              </a:rPr>
              <a:t> 원인에 따른 적절한 전체 조명 제공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                                             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필요하면 부분 조명 제공                                                                   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그림자가 지지 않도록 조명을 오른쪽 왼쪽 양편에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놓아주기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글을 쓸 때 손 그림자가 생기지 않도록 사용하는 손의 반대편에 조명 두기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331640" y="5073183"/>
            <a:ext cx="720080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책</a:t>
            </a:r>
            <a:r>
              <a:rPr lang="ko-KR" altLang="en-US" sz="1400" b="1" dirty="0">
                <a:solidFill>
                  <a:schemeClr val="tx2"/>
                </a:solidFill>
              </a:rPr>
              <a:t>상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691680" y="5488388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점자 타자기나 기타 학습도구들을 놓을 수 있는 넓은 책상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                                             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독서대나 각도 조절 가능한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책상</a:t>
            </a:r>
            <a:endParaRPr lang="en-US" altLang="ko-KR" sz="1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8" grpId="0"/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144698"/>
                </a:solidFill>
              </a:rPr>
              <a:t>※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교사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tip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_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&lt;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교실에서 </a:t>
            </a:r>
            <a:r>
              <a:rPr lang="ko-KR" altLang="en-US" sz="1400" b="1" dirty="0" err="1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저시력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학생의 학습 지원 방법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&gt;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331640" y="1196752"/>
            <a:ext cx="720080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400" b="1" dirty="0">
                <a:solidFill>
                  <a:schemeClr val="tx2"/>
                </a:solidFill>
              </a:rPr>
              <a:t>칠판과 화이트보드 사용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691680" y="1611957"/>
            <a:ext cx="7200800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광택이 나지 않고 반사를 적게 하는 칠판이나 화이트보드 사용하기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                                             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수업 전에 유인물이나 </a:t>
            </a:r>
            <a:r>
              <a:rPr lang="ko-KR" altLang="en-US" sz="1400" b="1" dirty="0" err="1">
                <a:solidFill>
                  <a:schemeClr val="tx2"/>
                </a:solidFill>
              </a:rPr>
              <a:t>점자물</a:t>
            </a:r>
            <a:r>
              <a:rPr lang="ko-KR" altLang="en-US" sz="1400" b="1" dirty="0">
                <a:solidFill>
                  <a:schemeClr val="tx2"/>
                </a:solidFill>
              </a:rPr>
              <a:t> 마련하여 제공하기                                                                   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칠판에 써준 내용 말로 설명하기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331640" y="2852936"/>
            <a:ext cx="720080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400" b="1" dirty="0" smtClean="0">
                <a:solidFill>
                  <a:schemeClr val="tx2"/>
                </a:solidFill>
              </a:rPr>
              <a:t>학습자료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691680" y="3268141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점자나 확대자료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제공하기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인쇄물의 글자 굵기 진하게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장식적인 글꼴은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피하기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흰 색 또는 담황색 종이와 </a:t>
            </a:r>
            <a:r>
              <a:rPr lang="ko-KR" altLang="en-US" sz="1400" b="1" dirty="0" err="1">
                <a:solidFill>
                  <a:schemeClr val="tx2"/>
                </a:solidFill>
              </a:rPr>
              <a:t>바탕면과</a:t>
            </a:r>
            <a:r>
              <a:rPr lang="ko-KR" altLang="en-US" sz="1400" b="1" dirty="0">
                <a:solidFill>
                  <a:schemeClr val="tx2"/>
                </a:solidFill>
              </a:rPr>
              <a:t> 글자가 대비되게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광택지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피하기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굵은 줄이 쳐진 종이와 사인펜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제공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그림의 색 대비되게 자료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칠해주기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도표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지도 등을 </a:t>
            </a:r>
            <a:r>
              <a:rPr lang="ko-KR" altLang="en-US" sz="1400" b="1" dirty="0" err="1">
                <a:solidFill>
                  <a:schemeClr val="tx2"/>
                </a:solidFill>
              </a:rPr>
              <a:t>확대본으로</a:t>
            </a:r>
            <a:r>
              <a:rPr lang="ko-KR" altLang="en-US" sz="1400" b="1" dirty="0">
                <a:solidFill>
                  <a:schemeClr val="tx2"/>
                </a:solidFill>
              </a:rPr>
              <a:t> 제공하거나 양각시킨 </a:t>
            </a:r>
            <a:r>
              <a:rPr lang="ko-KR" altLang="en-US" sz="1400" b="1" dirty="0" err="1">
                <a:solidFill>
                  <a:schemeClr val="tx2"/>
                </a:solidFill>
              </a:rPr>
              <a:t>촉각본으로</a:t>
            </a:r>
            <a:r>
              <a:rPr lang="ko-KR" altLang="en-US" sz="1400" b="1" dirty="0">
                <a:solidFill>
                  <a:schemeClr val="tx2"/>
                </a:solidFill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제공하기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그래픽 확대가 어려우면 그래픽의 내용만을 제공하여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주기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칠판 내용을 반복해서 말해주기</a:t>
            </a:r>
          </a:p>
        </p:txBody>
      </p:sp>
    </p:spTree>
    <p:extLst>
      <p:ext uri="{BB962C8B-B14F-4D97-AF65-F5344CB8AC3E}">
        <p14:creationId xmlns:p14="http://schemas.microsoft.com/office/powerpoint/2010/main" val="23149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144698"/>
                </a:solidFill>
              </a:rPr>
              <a:t>※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교사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tip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_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&lt;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교실에서 </a:t>
            </a:r>
            <a:r>
              <a:rPr lang="ko-KR" altLang="en-US" sz="1400" b="1" dirty="0" err="1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저시력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학생의 학습 지원 방법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&gt;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331640" y="1196752"/>
            <a:ext cx="720080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400" b="1" smtClean="0">
                <a:solidFill>
                  <a:schemeClr val="tx2"/>
                </a:solidFill>
              </a:rPr>
              <a:t>이동권 확보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691680" y="1611957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교실 안 환경에 익숙해 질 때까지 탐색의 기회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많이 제공하기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교실 안에 보행에 방해되는 물건이나 위험한 물건이 없도록 정돈하기 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밟고 미끄러워 넘어질 수 있는 종이나 비닐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휴지 조각들 치우기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말로 안내해주기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책상 안쪽으로 의자 밀어 넣어 놓기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출입문을 완전히 닫아두거나 열어 놓아 다치지 않도록 하기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331640" y="3825915"/>
            <a:ext cx="720080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7"/>
            </a:pPr>
            <a:r>
              <a:rPr lang="ko-KR" altLang="en-US" sz="1400" b="1" dirty="0" smtClean="0">
                <a:solidFill>
                  <a:schemeClr val="tx2"/>
                </a:solidFill>
              </a:rPr>
              <a:t>그 외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691680" y="4241120"/>
            <a:ext cx="7200800" cy="17081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tx2"/>
                </a:solidFill>
              </a:rPr>
              <a:t>시각의 제한으로 일반사람들이 자연스럽게 접하게 되는 사건이나 사물들을 접할 수 없는 경우가 많으므로 직접적이고 구체적으로 실제 경험할 수 있는 기회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제공하기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수행 시간 충분하게 주기</a:t>
            </a:r>
            <a:endParaRPr lang="en-US" altLang="ko-KR" sz="1400" b="1" dirty="0" smtClean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err="1" smtClean="0">
                <a:solidFill>
                  <a:schemeClr val="tx2"/>
                </a:solidFill>
              </a:rPr>
              <a:t>저시력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 학생에게 다가 갈 때와 떠날 때에 이를 알려주어 혼자서 이야기하는 일이 없도록 하기 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9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144698"/>
                </a:solidFill>
              </a:rPr>
              <a:t>※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교사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tip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_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&lt;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교실에서 </a:t>
            </a:r>
            <a:r>
              <a:rPr lang="ko-KR" altLang="en-US" sz="1400" b="1" dirty="0" err="1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저시력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학생의 학습 지원 방법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&gt;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331640" y="1196752"/>
            <a:ext cx="720080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2"/>
                </a:solidFill>
              </a:rPr>
              <a:t>&lt; </a:t>
            </a:r>
            <a:r>
              <a:rPr lang="ko-KR" altLang="en-US" sz="1400" b="1" dirty="0" err="1">
                <a:solidFill>
                  <a:schemeClr val="tx2"/>
                </a:solidFill>
              </a:rPr>
              <a:t>저시력</a:t>
            </a:r>
            <a:r>
              <a:rPr lang="ko-KR" altLang="en-US" sz="1400" b="1" dirty="0">
                <a:solidFill>
                  <a:schemeClr val="tx2"/>
                </a:solidFill>
              </a:rPr>
              <a:t> 학생의 평가 조정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&gt;</a:t>
            </a:r>
            <a:endParaRPr lang="en-US" altLang="ko-KR" sz="1400" b="1" dirty="0">
              <a:solidFill>
                <a:schemeClr val="tx2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508908" y="1628800"/>
            <a:ext cx="7200800" cy="17081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시험시간 </a:t>
            </a:r>
            <a:r>
              <a:rPr lang="ko-KR" altLang="en-US" sz="1400" b="1" dirty="0">
                <a:solidFill>
                  <a:schemeClr val="tx2"/>
                </a:solidFill>
              </a:rPr>
              <a:t>연장 </a:t>
            </a:r>
            <a:r>
              <a:rPr lang="en-US" altLang="ko-KR" sz="1400" b="1" dirty="0">
                <a:solidFill>
                  <a:schemeClr val="tx2"/>
                </a:solidFill>
              </a:rPr>
              <a:t>: </a:t>
            </a:r>
            <a:r>
              <a:rPr lang="ko-KR" altLang="en-US" sz="1400" b="1" dirty="0">
                <a:solidFill>
                  <a:schemeClr val="tx2"/>
                </a:solidFill>
              </a:rPr>
              <a:t>보통 매 교시 일반 수험생 시험시간의 </a:t>
            </a:r>
            <a:r>
              <a:rPr lang="en-US" altLang="ko-KR" sz="1400" b="1" dirty="0">
                <a:solidFill>
                  <a:schemeClr val="tx2"/>
                </a:solidFill>
              </a:rPr>
              <a:t>1.5</a:t>
            </a:r>
            <a:r>
              <a:rPr lang="ko-KR" altLang="en-US" sz="1400" b="1" dirty="0">
                <a:solidFill>
                  <a:schemeClr val="tx2"/>
                </a:solidFill>
              </a:rPr>
              <a:t>배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부여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 </a:t>
            </a:r>
            <a:endParaRPr lang="en-US" altLang="ko-KR" sz="1400" b="1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확대 </a:t>
            </a:r>
            <a:r>
              <a:rPr lang="ko-KR" altLang="en-US" sz="1400" b="1" dirty="0">
                <a:solidFill>
                  <a:schemeClr val="tx2"/>
                </a:solidFill>
              </a:rPr>
              <a:t>문제지 제공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확대 </a:t>
            </a:r>
            <a:r>
              <a:rPr lang="ko-KR" altLang="en-US" sz="1400" b="1" dirty="0">
                <a:solidFill>
                  <a:schemeClr val="tx2"/>
                </a:solidFill>
              </a:rPr>
              <a:t>독서기 사용 가능</a:t>
            </a:r>
            <a:r>
              <a:rPr lang="en-US" altLang="ko-KR" sz="1400" b="1" dirty="0">
                <a:solidFill>
                  <a:schemeClr val="tx2"/>
                </a:solidFill>
              </a:rPr>
              <a:t>(</a:t>
            </a:r>
            <a:r>
              <a:rPr lang="ko-KR" altLang="en-US" sz="1400" b="1" dirty="0">
                <a:solidFill>
                  <a:schemeClr val="tx2"/>
                </a:solidFill>
              </a:rPr>
              <a:t>개인 지참 가능</a:t>
            </a:r>
            <a:r>
              <a:rPr lang="en-US" altLang="ko-KR" sz="1400" b="1" dirty="0">
                <a:solidFill>
                  <a:schemeClr val="tx2"/>
                </a:solidFill>
              </a:rPr>
              <a:t>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별도의 </a:t>
            </a:r>
            <a:r>
              <a:rPr lang="ko-KR" altLang="en-US" sz="1400" b="1" dirty="0">
                <a:solidFill>
                  <a:schemeClr val="tx2"/>
                </a:solidFill>
              </a:rPr>
              <a:t>시험실 및 대기실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2"/>
                </a:solidFill>
              </a:rPr>
              <a:t>말로 </a:t>
            </a:r>
            <a:r>
              <a:rPr lang="ko-KR" altLang="en-US" sz="1400" b="1" dirty="0">
                <a:solidFill>
                  <a:schemeClr val="tx2"/>
                </a:solidFill>
              </a:rPr>
              <a:t>문제를 불러주고 학생의 답을 적도록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하기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9626"/>
            <a:ext cx="4464496" cy="24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35991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</a:t>
            </a: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국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왜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소을이에게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화가 났나요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7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752763"/>
            <a:ext cx="2170495" cy="14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?…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978753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안경도 쓰고 있고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키도 큰데 왜 맨 앞자리에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앉게 되었나요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1080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안경이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깨진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이에게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어떤 마음이 들었나요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5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338793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무엇을 사용하여 책을 읽나요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졸업작품\교육용교재\이미지\noname0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181209" cy="1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5940152" y="4085100"/>
            <a:ext cx="477559" cy="467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588224" y="4085100"/>
            <a:ext cx="477559" cy="467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236296" y="4085100"/>
            <a:ext cx="477559" cy="467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187043" y="4005064"/>
            <a:ext cx="5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경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907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0" grpId="0" animBg="1"/>
      <p:bldP spid="11" grpId="0" animBg="1"/>
      <p:bldP spid="14" grpId="0" animBg="1"/>
      <p:bldP spid="1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?…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338793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요술안경이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있으면 무엇을 하고 싶다고 하였나요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622521" y="4149080"/>
            <a:ext cx="2437311" cy="217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281337" y="4149080"/>
            <a:ext cx="2437311" cy="217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940152" y="4149080"/>
            <a:ext cx="2437311" cy="217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 descr="E:\졸업작품\교육용교재\이미지\[졸업작품 마감] 21119038 이경은.mov_20151229_060834.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28" y="2636912"/>
            <a:ext cx="2432270" cy="13681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졸업작품\교육용교재\이미지\[졸업작품 마감] 21119038 이경은.mov_20151229_060845.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432270" cy="13681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졸업작품\교육용교재\이미지\[졸업작품 마감] 21119038 이경은.mov_20151229_060821.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2" y="2636912"/>
            <a:ext cx="2432270" cy="13681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0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2187</Words>
  <Application>Microsoft Office PowerPoint</Application>
  <PresentationFormat>화면 슬라이드 쇼(4:3)</PresentationFormat>
  <Paragraphs>357</Paragraphs>
  <Slides>50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샤론의 장미</dc:title>
  <dc:creator>법인사무국</dc:creator>
  <cp:lastModifiedBy>jhkim</cp:lastModifiedBy>
  <cp:revision>204</cp:revision>
  <dcterms:created xsi:type="dcterms:W3CDTF">2014-07-28T01:30:23Z</dcterms:created>
  <dcterms:modified xsi:type="dcterms:W3CDTF">2016-04-12T04:02:16Z</dcterms:modified>
</cp:coreProperties>
</file>